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1" r:id="rId6"/>
    <p:sldId id="260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9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5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6"/>
    <p:restoredTop sz="86422"/>
  </p:normalViewPr>
  <p:slideViewPr>
    <p:cSldViewPr snapToObjects="1">
      <p:cViewPr varScale="1">
        <p:scale>
          <a:sx n="89" d="100"/>
          <a:sy n="89" d="100"/>
        </p:scale>
        <p:origin x="586" y="7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10/09/2020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4.png"/><Relationship Id="rId17" Type="http://schemas.openxmlformats.org/officeDocument/2006/relationships/image" Target="../media/image36.svg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8.sv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coin.org/bitcoin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3935832" cy="1655762"/>
          </a:xfrm>
        </p:spPr>
        <p:txBody>
          <a:bodyPr>
            <a:normAutofit/>
          </a:bodyPr>
          <a:lstStyle/>
          <a:p>
            <a:r>
              <a:rPr lang="en-US" dirty="0"/>
              <a:t>Chapter 1, Blockchain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FBF0E2-210B-B64C-B091-70095DCDE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9DD0AAE-283F-3E41-8EEA-1D3BEAFE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365125"/>
            <a:ext cx="10515600" cy="903635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definition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D79C73F-1C2C-7040-A887-02088C5C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Peer-to-peer</a:t>
            </a:r>
          </a:p>
          <a:p>
            <a:r>
              <a:rPr lang="en-US" dirty="0"/>
              <a:t>Distributed ledger</a:t>
            </a:r>
          </a:p>
          <a:p>
            <a:r>
              <a:rPr lang="en-US" dirty="0"/>
              <a:t>Cryptographically secure</a:t>
            </a:r>
          </a:p>
          <a:p>
            <a:r>
              <a:rPr lang="en-US" dirty="0"/>
              <a:t>Append only</a:t>
            </a:r>
          </a:p>
          <a:p>
            <a:r>
              <a:rPr lang="en-US" dirty="0"/>
              <a:t>Updateable via consensus </a:t>
            </a:r>
            <a:r>
              <a:rPr lang="en-US" dirty="0" smtClean="0"/>
              <a:t>(consensus-driven</a:t>
            </a:r>
            <a:r>
              <a:rPr lang="en-US" dirty="0"/>
              <a:t>)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A1D12BF8-19C2-EB48-A560-1F47092F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5125"/>
            <a:ext cx="10515600" cy="831627"/>
          </a:xfrm>
        </p:spPr>
        <p:txBody>
          <a:bodyPr/>
          <a:lstStyle/>
          <a:p>
            <a:r>
              <a:rPr lang="en-US" dirty="0"/>
              <a:t>How did </a:t>
            </a:r>
            <a:r>
              <a:rPr lang="en-US" dirty="0" err="1"/>
              <a:t>blockchain</a:t>
            </a:r>
            <a:r>
              <a:rPr lang="en-US" dirty="0"/>
              <a:t> technology develop?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3E9C348-099C-CD48-B571-0322416EA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16" y="1696844"/>
            <a:ext cx="5765440" cy="2092196"/>
          </a:xfrm>
        </p:spPr>
        <p:txBody>
          <a:bodyPr>
            <a:normAutofit fontScale="77500" lnSpcReduction="20000"/>
          </a:bodyPr>
          <a:lstStyle/>
          <a:p>
            <a:r>
              <a:rPr lang="en-GB" sz="1800" dirty="0"/>
              <a:t>1950s – Hash functions</a:t>
            </a:r>
          </a:p>
          <a:p>
            <a:r>
              <a:rPr lang="en-GB" sz="1800" dirty="0"/>
              <a:t>1970s – Merkle trees - hashes in a tree structure</a:t>
            </a:r>
          </a:p>
          <a:p>
            <a:r>
              <a:rPr lang="en-GB" sz="1800" dirty="0"/>
              <a:t>1970s continued – Research in distributed systems, consensus, state machine replication</a:t>
            </a:r>
          </a:p>
          <a:p>
            <a:r>
              <a:rPr lang="en-GB" sz="1800" dirty="0"/>
              <a:t>1980s – Hash chains for secure logins</a:t>
            </a:r>
          </a:p>
          <a:p>
            <a:r>
              <a:rPr lang="en-GB" sz="1800" dirty="0"/>
              <a:t>1990s – e-Cash for e-payments </a:t>
            </a:r>
          </a:p>
          <a:p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0754D92-95F9-1D46-BEFC-323B8A9D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933056"/>
            <a:ext cx="7205242" cy="25719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8336411E-F011-8640-8DC5-27E1754168BB}"/>
              </a:ext>
            </a:extLst>
          </p:cNvPr>
          <p:cNvSpPr txBox="1">
            <a:spLocks/>
          </p:cNvSpPr>
          <p:nvPr/>
        </p:nvSpPr>
        <p:spPr>
          <a:xfrm>
            <a:off x="6600056" y="1690688"/>
            <a:ext cx="5145505" cy="209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1991 – Secure timestamping of digital documents.</a:t>
            </a:r>
          </a:p>
          <a:p>
            <a:r>
              <a:rPr lang="en-GB" sz="1400" dirty="0"/>
              <a:t>1992 – </a:t>
            </a:r>
            <a:r>
              <a:rPr lang="en-GB" sz="1400" dirty="0" err="1"/>
              <a:t>Hashcash</a:t>
            </a:r>
            <a:r>
              <a:rPr lang="en-GB" sz="1400" dirty="0"/>
              <a:t> idea to combat junk emails </a:t>
            </a:r>
          </a:p>
          <a:p>
            <a:r>
              <a:rPr lang="en-GB" sz="1400" dirty="0"/>
              <a:t>1994 – S/KEY application for Unix login. </a:t>
            </a:r>
          </a:p>
          <a:p>
            <a:r>
              <a:rPr lang="en-GB" sz="1400" dirty="0"/>
              <a:t>1997/2002 – </a:t>
            </a:r>
            <a:r>
              <a:rPr lang="en-GB" sz="1400" dirty="0" err="1"/>
              <a:t>Hashcash</a:t>
            </a:r>
            <a:r>
              <a:rPr lang="en-GB" sz="1400" dirty="0"/>
              <a:t> </a:t>
            </a:r>
          </a:p>
          <a:p>
            <a:r>
              <a:rPr lang="en-GB" sz="1400" dirty="0"/>
              <a:t>2008/2009 – Bitcoin (the first </a:t>
            </a:r>
            <a:r>
              <a:rPr lang="en-GB" sz="1400" dirty="0" err="1"/>
              <a:t>blockchain</a:t>
            </a:r>
            <a:r>
              <a:rPr lang="en-GB" sz="1400" dirty="0"/>
              <a:t>)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CFFBF0E2-210B-B64C-B091-70095DCDE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FFE43A20-38AD-D841-8063-88056C14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32657"/>
            <a:ext cx="10192280" cy="864096"/>
          </a:xfrm>
        </p:spPr>
        <p:txBody>
          <a:bodyPr>
            <a:normAutofit/>
          </a:bodyPr>
          <a:lstStyle/>
          <a:p>
            <a:r>
              <a:rPr lang="en-US" dirty="0"/>
              <a:t>Architectural view of Blockchain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9E3504-20F3-C74E-939B-89224DA76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1624" y="1412776"/>
            <a:ext cx="6840760" cy="5184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FBF0E2-210B-B64C-B091-70095DCDE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9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xmlns="" id="{7A4FD404-76E4-3546-B171-38F8C396DF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7716" y="1652336"/>
            <a:ext cx="1363579" cy="12031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CF4A599-54C3-E446-BFC7-F94EB9485298}"/>
              </a:ext>
            </a:extLst>
          </p:cNvPr>
          <p:cNvSpPr/>
          <p:nvPr/>
        </p:nvSpPr>
        <p:spPr>
          <a:xfrm>
            <a:off x="421102" y="1652336"/>
            <a:ext cx="2101516" cy="33848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Genesis block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Transactions &amp; other data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xmlns="" id="{4FC8FA8D-291B-E74F-BF78-0E12271B34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2619" y="1652336"/>
            <a:ext cx="1363579" cy="12031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B4C96CD-1E61-A048-B466-4EEC2C6203D8}"/>
              </a:ext>
            </a:extLst>
          </p:cNvPr>
          <p:cNvGrpSpPr/>
          <p:nvPr/>
        </p:nvGrpSpPr>
        <p:grpSpPr>
          <a:xfrm>
            <a:off x="3886198" y="1652336"/>
            <a:ext cx="2101517" cy="3384884"/>
            <a:chOff x="4588041" y="1475872"/>
            <a:chExt cx="2101517" cy="33848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69692FA-B863-E745-97D6-64F44B6CC983}"/>
                </a:ext>
              </a:extLst>
            </p:cNvPr>
            <p:cNvSpPr/>
            <p:nvPr/>
          </p:nvSpPr>
          <p:spPr>
            <a:xfrm>
              <a:off x="4588042" y="1475872"/>
              <a:ext cx="2101516" cy="338488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1</a:t>
              </a:r>
            </a:p>
            <a:p>
              <a:pPr algn="ctr"/>
              <a:r>
                <a:rPr lang="en-US" dirty="0"/>
                <a:t>Transactions &amp; other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F1ED2F9-6F96-924C-A1A6-859E983CF6B3}"/>
                </a:ext>
              </a:extLst>
            </p:cNvPr>
            <p:cNvSpPr/>
            <p:nvPr/>
          </p:nvSpPr>
          <p:spPr>
            <a:xfrm>
              <a:off x="4588041" y="1475872"/>
              <a:ext cx="2101516" cy="601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Previous hash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49789A-153F-FD4E-BCB3-BA16E1498A6A}"/>
              </a:ext>
            </a:extLst>
          </p:cNvPr>
          <p:cNvGrpSpPr/>
          <p:nvPr/>
        </p:nvGrpSpPr>
        <p:grpSpPr>
          <a:xfrm>
            <a:off x="7351294" y="1652336"/>
            <a:ext cx="2101516" cy="3384886"/>
            <a:chOff x="8053137" y="1475872"/>
            <a:chExt cx="2101516" cy="33848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4294AE6-2A85-6241-B99F-BBC199724851}"/>
                </a:ext>
              </a:extLst>
            </p:cNvPr>
            <p:cNvSpPr/>
            <p:nvPr/>
          </p:nvSpPr>
          <p:spPr>
            <a:xfrm>
              <a:off x="8053137" y="1475874"/>
              <a:ext cx="2101516" cy="338488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2</a:t>
              </a:r>
            </a:p>
            <a:p>
              <a:pPr algn="ctr"/>
              <a:r>
                <a:rPr lang="en-US" dirty="0"/>
                <a:t>Transactions &amp; other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A736937-3E64-0A47-93C8-929A3725EF58}"/>
                </a:ext>
              </a:extLst>
            </p:cNvPr>
            <p:cNvSpPr/>
            <p:nvPr/>
          </p:nvSpPr>
          <p:spPr>
            <a:xfrm>
              <a:off x="8053137" y="1475872"/>
              <a:ext cx="2101516" cy="601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Previous hash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7ADB759-D9F5-AE44-BE9A-6D42149F4BAC}"/>
              </a:ext>
            </a:extLst>
          </p:cNvPr>
          <p:cNvSpPr txBox="1"/>
          <p:nvPr/>
        </p:nvSpPr>
        <p:spPr>
          <a:xfrm>
            <a:off x="9452810" y="2870612"/>
            <a:ext cx="166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. . . . 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9C34F52-F006-F346-B000-E4AE3017BFDD}"/>
              </a:ext>
            </a:extLst>
          </p:cNvPr>
          <p:cNvGrpSpPr/>
          <p:nvPr/>
        </p:nvGrpSpPr>
        <p:grpSpPr>
          <a:xfrm>
            <a:off x="10595813" y="2001254"/>
            <a:ext cx="1419725" cy="2582782"/>
            <a:chOff x="8053137" y="1036435"/>
            <a:chExt cx="2101516" cy="38243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B80DA463-6236-BF48-93DF-BEE37AD7FCDA}"/>
                </a:ext>
              </a:extLst>
            </p:cNvPr>
            <p:cNvSpPr/>
            <p:nvPr/>
          </p:nvSpPr>
          <p:spPr>
            <a:xfrm>
              <a:off x="8053137" y="1475874"/>
              <a:ext cx="2101516" cy="338488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N 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Transactions &amp; other data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7537D4C-09B8-3A46-AAF1-EFC6D69A0675}"/>
                </a:ext>
              </a:extLst>
            </p:cNvPr>
            <p:cNvSpPr/>
            <p:nvPr/>
          </p:nvSpPr>
          <p:spPr>
            <a:xfrm>
              <a:off x="8053137" y="1036435"/>
              <a:ext cx="2101516" cy="104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Previous hash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889166-6976-D647-8D0D-E7DE2E6B3A20}"/>
              </a:ext>
            </a:extLst>
          </p:cNvPr>
          <p:cNvSpPr txBox="1"/>
          <p:nvPr/>
        </p:nvSpPr>
        <p:spPr>
          <a:xfrm>
            <a:off x="746175" y="476674"/>
            <a:ext cx="762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Generic structure of a blockchain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xmlns="" id="{CFFBF0E2-210B-B64C-B091-70095DCDE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6916478-67A3-A344-A13E-F8E1F4C9A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D788DAB-E2EC-9749-9F4C-A019ADAC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460813"/>
            <a:ext cx="10515600" cy="735940"/>
          </a:xfrm>
        </p:spPr>
        <p:txBody>
          <a:bodyPr>
            <a:normAutofit/>
          </a:bodyPr>
          <a:lstStyle/>
          <a:p>
            <a:r>
              <a:rPr lang="en-US" dirty="0"/>
              <a:t>Generic elements of a blockchain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87BB9EE-25D4-D041-96F0-E9746898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556792"/>
            <a:ext cx="10515600" cy="47834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Addresses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Accounts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Transactions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Blocks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2000" dirty="0"/>
              <a:t>Peer-to-peer network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Scripting or programming language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Virtual machine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State machine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Nodes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Smart contracts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 lvl="1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014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7B6E4B-0CFB-574E-8B38-B6BD36912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40B93AAF-C66A-674F-A028-4C20D6DE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19" y="448160"/>
            <a:ext cx="10515600" cy="597401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a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/>
              <a:t>works</a:t>
            </a:r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xmlns="" id="{1676E78F-4FA8-7941-9F70-8566AE36D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6948" y="1856801"/>
            <a:ext cx="1129308" cy="1129308"/>
          </a:xfrm>
          <a:prstGeom prst="rect">
            <a:avLst/>
          </a:prstGeom>
        </p:spPr>
      </p:pic>
      <p:pic>
        <p:nvPicPr>
          <p:cNvPr id="7" name="Graphic 6" descr="LineStraight">
            <a:extLst>
              <a:ext uri="{FF2B5EF4-FFF2-40B4-BE49-F238E27FC236}">
                <a16:creationId xmlns:a16="http://schemas.microsoft.com/office/drawing/2014/main" xmlns="" id="{85F5CBEA-8775-D544-A6DD-76EACB615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3488899" y="2043709"/>
            <a:ext cx="914400" cy="914400"/>
          </a:xfrm>
          <a:prstGeom prst="rect">
            <a:avLst/>
          </a:prstGeom>
        </p:spPr>
      </p:pic>
      <p:pic>
        <p:nvPicPr>
          <p:cNvPr id="8" name="Graphic 7" descr="LineStraight">
            <a:extLst>
              <a:ext uri="{FF2B5EF4-FFF2-40B4-BE49-F238E27FC236}">
                <a16:creationId xmlns:a16="http://schemas.microsoft.com/office/drawing/2014/main" xmlns="" id="{F82B5CD9-B920-4440-806D-96F1C049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5686425" y="2016333"/>
            <a:ext cx="1126902" cy="914400"/>
          </a:xfrm>
          <a:prstGeom prst="rect">
            <a:avLst/>
          </a:prstGeom>
        </p:spPr>
      </p:pic>
      <p:pic>
        <p:nvPicPr>
          <p:cNvPr id="9" name="Graphic 8" descr="LineStraight">
            <a:extLst>
              <a:ext uri="{FF2B5EF4-FFF2-40B4-BE49-F238E27FC236}">
                <a16:creationId xmlns:a16="http://schemas.microsoft.com/office/drawing/2014/main" xmlns="" id="{204E5C88-309F-8842-91AB-C3D5DFAD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7719116" y="2037346"/>
            <a:ext cx="1238195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884AA2-357B-6743-8B05-B4066BE379F3}"/>
              </a:ext>
            </a:extLst>
          </p:cNvPr>
          <p:cNvGrpSpPr/>
          <p:nvPr/>
        </p:nvGrpSpPr>
        <p:grpSpPr>
          <a:xfrm>
            <a:off x="873016" y="1820777"/>
            <a:ext cx="2538663" cy="1347537"/>
            <a:chOff x="1334100" y="1823628"/>
            <a:chExt cx="2538663" cy="13475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E2240F3A-CC8A-B54A-878E-327118E38A01}"/>
                </a:ext>
              </a:extLst>
            </p:cNvPr>
            <p:cNvSpPr/>
            <p:nvPr/>
          </p:nvSpPr>
          <p:spPr>
            <a:xfrm>
              <a:off x="1334100" y="1823628"/>
              <a:ext cx="2538663" cy="1347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B207E95B-0A78-2947-8CBB-B0E1AF80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334100" y="2080300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Woman">
              <a:extLst>
                <a:ext uri="{FF2B5EF4-FFF2-40B4-BE49-F238E27FC236}">
                  <a16:creationId xmlns:a16="http://schemas.microsoft.com/office/drawing/2014/main" xmlns="" id="{2522AD0B-0E46-B746-B6CE-3EC8F7DE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958363" y="207628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neStraight">
              <a:extLst>
                <a:ext uri="{FF2B5EF4-FFF2-40B4-BE49-F238E27FC236}">
                  <a16:creationId xmlns:a16="http://schemas.microsoft.com/office/drawing/2014/main" xmlns="" id="{892A45B6-4E12-784A-9999-11EFC23E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0800000">
              <a:off x="2146232" y="2088322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xmlns="" id="{29636E68-0BC4-804D-A979-11AB72FE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322495" y="2016076"/>
              <a:ext cx="529446" cy="529446"/>
            </a:xfrm>
            <a:prstGeom prst="rect">
              <a:avLst/>
            </a:prstGeom>
          </p:spPr>
        </p:pic>
      </p:grpSp>
      <p:pic>
        <p:nvPicPr>
          <p:cNvPr id="16" name="Graphic 15" descr="Network">
            <a:extLst>
              <a:ext uri="{FF2B5EF4-FFF2-40B4-BE49-F238E27FC236}">
                <a16:creationId xmlns:a16="http://schemas.microsoft.com/office/drawing/2014/main" xmlns="" id="{D9E4C065-4C2B-704A-8F14-426396053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57452" y="1785745"/>
            <a:ext cx="1328973" cy="1328973"/>
          </a:xfrm>
          <a:prstGeom prst="rect">
            <a:avLst/>
          </a:prstGeom>
        </p:spPr>
      </p:pic>
      <p:pic>
        <p:nvPicPr>
          <p:cNvPr id="17" name="Graphic 16" descr="Newspaper">
            <a:extLst>
              <a:ext uri="{FF2B5EF4-FFF2-40B4-BE49-F238E27FC236}">
                <a16:creationId xmlns:a16="http://schemas.microsoft.com/office/drawing/2014/main" xmlns="" id="{A14F24A6-D4B2-744D-AA00-B2C8A482BB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65741" y="1772596"/>
            <a:ext cx="1359626" cy="1359626"/>
          </a:xfrm>
          <a:prstGeom prst="rect">
            <a:avLst/>
          </a:prstGeom>
        </p:spPr>
      </p:pic>
      <p:pic>
        <p:nvPicPr>
          <p:cNvPr id="18" name="Graphic 17" descr="LineStraight">
            <a:extLst>
              <a:ext uri="{FF2B5EF4-FFF2-40B4-BE49-F238E27FC236}">
                <a16:creationId xmlns:a16="http://schemas.microsoft.com/office/drawing/2014/main" xmlns="" id="{6CC0FE23-265D-E543-BE80-B428558DD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6200000">
            <a:off x="8722888" y="3210906"/>
            <a:ext cx="1297340" cy="762862"/>
          </a:xfrm>
          <a:prstGeom prst="rect">
            <a:avLst/>
          </a:prstGeom>
        </p:spPr>
      </p:pic>
      <p:pic>
        <p:nvPicPr>
          <p:cNvPr id="19" name="Graphic 18" descr="Newspaper">
            <a:extLst>
              <a:ext uri="{FF2B5EF4-FFF2-40B4-BE49-F238E27FC236}">
                <a16:creationId xmlns:a16="http://schemas.microsoft.com/office/drawing/2014/main" xmlns="" id="{94BD03ED-7031-CD4B-A032-1DC1E30167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834467" y="4272358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4C4A6A8E-2E17-224E-934D-ABDBCC443D08}"/>
              </a:ext>
            </a:extLst>
          </p:cNvPr>
          <p:cNvGrpSpPr/>
          <p:nvPr/>
        </p:nvGrpSpPr>
        <p:grpSpPr>
          <a:xfrm>
            <a:off x="2923851" y="3785360"/>
            <a:ext cx="6175254" cy="1386383"/>
            <a:chOff x="2923851" y="3785360"/>
            <a:chExt cx="6175254" cy="1386383"/>
          </a:xfrm>
        </p:grpSpPr>
        <p:pic>
          <p:nvPicPr>
            <p:cNvPr id="21" name="Graphic 20" descr="LineUturn">
              <a:extLst>
                <a:ext uri="{FF2B5EF4-FFF2-40B4-BE49-F238E27FC236}">
                  <a16:creationId xmlns:a16="http://schemas.microsoft.com/office/drawing/2014/main" xmlns="" id="{946F8D6E-E6BB-4942-87C2-60220DF97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4304184" y="3796970"/>
              <a:ext cx="606659" cy="606659"/>
            </a:xfrm>
            <a:prstGeom prst="rect">
              <a:avLst/>
            </a:prstGeom>
          </p:spPr>
        </p:pic>
        <p:pic>
          <p:nvPicPr>
            <p:cNvPr id="22" name="Graphic 21" descr="LineUturn">
              <a:extLst>
                <a:ext uri="{FF2B5EF4-FFF2-40B4-BE49-F238E27FC236}">
                  <a16:creationId xmlns:a16="http://schemas.microsoft.com/office/drawing/2014/main" xmlns="" id="{A3AA9B82-D404-4947-8BC1-29780871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3429177" y="3793935"/>
              <a:ext cx="604323" cy="604323"/>
            </a:xfrm>
            <a:prstGeom prst="rect">
              <a:avLst/>
            </a:prstGeom>
          </p:spPr>
        </p:pic>
        <p:pic>
          <p:nvPicPr>
            <p:cNvPr id="23" name="Graphic 22" descr="LineUturn">
              <a:extLst>
                <a:ext uri="{FF2B5EF4-FFF2-40B4-BE49-F238E27FC236}">
                  <a16:creationId xmlns:a16="http://schemas.microsoft.com/office/drawing/2014/main" xmlns="" id="{D8C360DE-B841-6F4A-81B1-B8B01434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5098679" y="3785360"/>
              <a:ext cx="606659" cy="606659"/>
            </a:xfrm>
            <a:prstGeom prst="rect">
              <a:avLst/>
            </a:prstGeom>
          </p:spPr>
        </p:pic>
        <p:pic>
          <p:nvPicPr>
            <p:cNvPr id="24" name="Graphic 23" descr="LineUturn">
              <a:extLst>
                <a:ext uri="{FF2B5EF4-FFF2-40B4-BE49-F238E27FC236}">
                  <a16:creationId xmlns:a16="http://schemas.microsoft.com/office/drawing/2014/main" xmlns="" id="{CBD9D0AC-C0F1-2249-89CA-078A3223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8492446" y="3839660"/>
              <a:ext cx="606659" cy="606659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A8F330C0-9C60-364A-81EC-403241ABC828}"/>
                </a:ext>
              </a:extLst>
            </p:cNvPr>
            <p:cNvGrpSpPr/>
            <p:nvPr/>
          </p:nvGrpSpPr>
          <p:grpSpPr>
            <a:xfrm>
              <a:off x="2923851" y="3809548"/>
              <a:ext cx="5985539" cy="1362195"/>
              <a:chOff x="3017375" y="3747164"/>
              <a:chExt cx="5985539" cy="1362195"/>
            </a:xfrm>
          </p:grpSpPr>
          <p:pic>
            <p:nvPicPr>
              <p:cNvPr id="26" name="Graphic 25" descr="Newspaper">
                <a:extLst>
                  <a:ext uri="{FF2B5EF4-FFF2-40B4-BE49-F238E27FC236}">
                    <a16:creationId xmlns:a16="http://schemas.microsoft.com/office/drawing/2014/main" xmlns="" id="{C58F9C28-3D53-3C44-A0F9-C3EA025B2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5533217" y="41700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Newspaper">
                <a:extLst>
                  <a:ext uri="{FF2B5EF4-FFF2-40B4-BE49-F238E27FC236}">
                    <a16:creationId xmlns:a16="http://schemas.microsoft.com/office/drawing/2014/main" xmlns="" id="{08519C98-E85F-4B46-AF7F-D3C69CB55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7259516" y="419184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Newspaper">
                <a:extLst>
                  <a:ext uri="{FF2B5EF4-FFF2-40B4-BE49-F238E27FC236}">
                    <a16:creationId xmlns:a16="http://schemas.microsoft.com/office/drawing/2014/main" xmlns="" id="{CCBB1753-66C3-A045-A292-2AA57E088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6416094" y="41949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LineUturn">
                <a:extLst>
                  <a:ext uri="{FF2B5EF4-FFF2-40B4-BE49-F238E27FC236}">
                    <a16:creationId xmlns:a16="http://schemas.microsoft.com/office/drawing/2014/main" xmlns="" id="{AD327E42-C00F-A442-A1DB-EA9A1125A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 rot="16200000">
                <a:off x="6913550" y="3777276"/>
                <a:ext cx="606659" cy="606659"/>
              </a:xfrm>
              <a:prstGeom prst="rect">
                <a:avLst/>
              </a:prstGeom>
            </p:spPr>
          </p:pic>
          <p:pic>
            <p:nvPicPr>
              <p:cNvPr id="30" name="Graphic 29" descr="LineUturn">
                <a:extLst>
                  <a:ext uri="{FF2B5EF4-FFF2-40B4-BE49-F238E27FC236}">
                    <a16:creationId xmlns:a16="http://schemas.microsoft.com/office/drawing/2014/main" xmlns="" id="{417834B6-D1E0-834B-821C-840E9DC95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 rot="16200000">
                <a:off x="6038543" y="3774241"/>
                <a:ext cx="604323" cy="604323"/>
              </a:xfrm>
              <a:prstGeom prst="rect">
                <a:avLst/>
              </a:prstGeom>
            </p:spPr>
          </p:pic>
          <p:pic>
            <p:nvPicPr>
              <p:cNvPr id="31" name="Graphic 30" descr="Newspaper">
                <a:extLst>
                  <a:ext uri="{FF2B5EF4-FFF2-40B4-BE49-F238E27FC236}">
                    <a16:creationId xmlns:a16="http://schemas.microsoft.com/office/drawing/2014/main" xmlns="" id="{B5B10858-0E66-E949-A811-C61429F6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17375" y="412735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Newspaper">
                <a:extLst>
                  <a:ext uri="{FF2B5EF4-FFF2-40B4-BE49-F238E27FC236}">
                    <a16:creationId xmlns:a16="http://schemas.microsoft.com/office/drawing/2014/main" xmlns="" id="{C5A6A86F-9C15-1245-BC7A-E17885865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4743674" y="41491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aphic 32" descr="Newspaper">
                <a:extLst>
                  <a:ext uri="{FF2B5EF4-FFF2-40B4-BE49-F238E27FC236}">
                    <a16:creationId xmlns:a16="http://schemas.microsoft.com/office/drawing/2014/main" xmlns="" id="{474D3030-6DB4-E34B-A41A-B6CD7150E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3900252" y="41522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Newspaper">
                <a:extLst>
                  <a:ext uri="{FF2B5EF4-FFF2-40B4-BE49-F238E27FC236}">
                    <a16:creationId xmlns:a16="http://schemas.microsoft.com/office/drawing/2014/main" xmlns="" id="{46ED2470-7927-3747-8D43-3727CBDCF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8088514" y="41949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LineUturn">
                <a:extLst>
                  <a:ext uri="{FF2B5EF4-FFF2-40B4-BE49-F238E27FC236}">
                    <a16:creationId xmlns:a16="http://schemas.microsoft.com/office/drawing/2014/main" xmlns="" id="{D73CB8B3-D6AA-5C40-B6DB-4E918F02C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 rot="16200000">
                <a:off x="7730583" y="3747164"/>
                <a:ext cx="606659" cy="606659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944966D-710B-8442-B294-B2ED83D09BDC}"/>
              </a:ext>
            </a:extLst>
          </p:cNvPr>
          <p:cNvSpPr txBox="1"/>
          <p:nvPr/>
        </p:nvSpPr>
        <p:spPr>
          <a:xfrm>
            <a:off x="664438" y="1429627"/>
            <a:ext cx="30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</a:t>
            </a:r>
            <a:r>
              <a:rPr lang="en-US" dirty="0"/>
              <a:t> User X transacts with User 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551CBC0-24E2-EE4A-AD31-356FD024A389}"/>
              </a:ext>
            </a:extLst>
          </p:cNvPr>
          <p:cNvSpPr txBox="1"/>
          <p:nvPr/>
        </p:nvSpPr>
        <p:spPr>
          <a:xfrm>
            <a:off x="483514" y="3187927"/>
            <a:ext cx="34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 contract or transfer of value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9B52FEC-E87A-C248-9628-9B6F16E26C01}"/>
              </a:ext>
            </a:extLst>
          </p:cNvPr>
          <p:cNvSpPr txBox="1"/>
          <p:nvPr/>
        </p:nvSpPr>
        <p:spPr>
          <a:xfrm>
            <a:off x="3830271" y="1447434"/>
            <a:ext cx="255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</a:t>
            </a:r>
            <a:r>
              <a:rPr lang="en-US" dirty="0"/>
              <a:t> Transaction broadcast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BAEA505-BF10-8E4A-82A9-B14245678795}"/>
              </a:ext>
            </a:extLst>
          </p:cNvPr>
          <p:cNvSpPr txBox="1"/>
          <p:nvPr/>
        </p:nvSpPr>
        <p:spPr>
          <a:xfrm>
            <a:off x="6389619" y="1457976"/>
            <a:ext cx="27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</a:t>
            </a:r>
            <a:r>
              <a:rPr lang="en-US" dirty="0"/>
              <a:t> Find new block (mining)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8154EA6-7B2A-2841-BCC6-39DEFBECD7A4}"/>
              </a:ext>
            </a:extLst>
          </p:cNvPr>
          <p:cNvSpPr txBox="1"/>
          <p:nvPr/>
        </p:nvSpPr>
        <p:spPr>
          <a:xfrm>
            <a:off x="8990127" y="1455398"/>
            <a:ext cx="277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</a:t>
            </a:r>
            <a:r>
              <a:rPr lang="en-US" dirty="0"/>
              <a:t> New block found (mined)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236E479-DDB4-124E-92EC-41646A807E96}"/>
              </a:ext>
            </a:extLst>
          </p:cNvPr>
          <p:cNvSpPr txBox="1"/>
          <p:nvPr/>
        </p:nvSpPr>
        <p:spPr>
          <a:xfrm>
            <a:off x="9748867" y="4409502"/>
            <a:ext cx="234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</a:t>
            </a:r>
            <a:r>
              <a:rPr lang="en-US" dirty="0"/>
              <a:t> Add new block to the blockchain</a:t>
            </a:r>
          </a:p>
        </p:txBody>
      </p:sp>
    </p:spTree>
    <p:extLst>
      <p:ext uri="{BB962C8B-B14F-4D97-AF65-F5344CB8AC3E}">
        <p14:creationId xmlns:p14="http://schemas.microsoft.com/office/powerpoint/2010/main" val="29342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FD2F488-18DE-B945-9826-4B229CF7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04664"/>
            <a:ext cx="10515600" cy="788925"/>
          </a:xfrm>
        </p:spPr>
        <p:txBody>
          <a:bodyPr>
            <a:normAutofit/>
          </a:bodyPr>
          <a:lstStyle/>
          <a:p>
            <a:r>
              <a:rPr lang="en-US" dirty="0"/>
              <a:t>Generic block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908EDA-99AE-3844-A673-1A615104C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35129" y="1412776"/>
            <a:ext cx="4251783" cy="39584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FBF0E2-210B-B64C-B091-70095DCDE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9679CA-8E46-1F4F-9412-ED26BD289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A41313E-B09F-8E45-AE31-7FBB3AA3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317042"/>
            <a:ext cx="10515600" cy="805948"/>
          </a:xfrm>
        </p:spPr>
        <p:txBody>
          <a:bodyPr>
            <a:normAutofit/>
          </a:bodyPr>
          <a:lstStyle/>
          <a:p>
            <a:r>
              <a:rPr lang="en-GB" dirty="0"/>
              <a:t>Benefits of </a:t>
            </a:r>
            <a:r>
              <a:rPr lang="en-GB" dirty="0" err="1" smtClean="0"/>
              <a:t>blockchain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92D515E-6851-5647-BB5A-4E214B70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073"/>
            <a:ext cx="10515600" cy="500588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Decentralization</a:t>
            </a:r>
          </a:p>
          <a:p>
            <a:r>
              <a:rPr lang="en-US" sz="2400" dirty="0"/>
              <a:t>Transparency</a:t>
            </a:r>
          </a:p>
          <a:p>
            <a:r>
              <a:rPr lang="en-US" sz="2400" dirty="0"/>
              <a:t>Trust</a:t>
            </a:r>
          </a:p>
          <a:p>
            <a:r>
              <a:rPr lang="en-US" sz="2400" dirty="0"/>
              <a:t>Immutability</a:t>
            </a:r>
          </a:p>
          <a:p>
            <a:r>
              <a:rPr lang="en-US" sz="2400" dirty="0"/>
              <a:t>High availability</a:t>
            </a:r>
          </a:p>
          <a:p>
            <a:r>
              <a:rPr lang="en-US" sz="2400" dirty="0"/>
              <a:t>Highly secure</a:t>
            </a:r>
          </a:p>
          <a:p>
            <a:r>
              <a:rPr lang="en-US" sz="2400" dirty="0"/>
              <a:t>Simplification of current paradigms</a:t>
            </a:r>
          </a:p>
          <a:p>
            <a:r>
              <a:rPr lang="en-US" sz="2400" dirty="0"/>
              <a:t>Faster transactions</a:t>
            </a:r>
          </a:p>
          <a:p>
            <a:r>
              <a:rPr lang="en-US" sz="2400" dirty="0"/>
              <a:t>Cost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2FA924-3B19-334B-870F-869787352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F7622D0-EC8B-A94D-B7AB-EADAE668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03" y="268198"/>
            <a:ext cx="10515600" cy="903635"/>
          </a:xfrm>
        </p:spPr>
        <p:txBody>
          <a:bodyPr/>
          <a:lstStyle/>
          <a:p>
            <a:r>
              <a:rPr lang="en-GB" dirty="0"/>
              <a:t>Limitations of blockchain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0336A4E-2F95-324C-A8AF-3302F69D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1171833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Scalability</a:t>
            </a:r>
          </a:p>
          <a:p>
            <a:r>
              <a:rPr lang="en-US" sz="2200" dirty="0"/>
              <a:t>Adaptability</a:t>
            </a:r>
          </a:p>
          <a:p>
            <a:r>
              <a:rPr lang="en-US" sz="2200" dirty="0"/>
              <a:t>Regulation</a:t>
            </a:r>
          </a:p>
          <a:p>
            <a:r>
              <a:rPr lang="en-US" sz="2200" dirty="0"/>
              <a:t>Relatively immature technology</a:t>
            </a:r>
          </a:p>
          <a:p>
            <a:r>
              <a:rPr lang="en-US" sz="2200" dirty="0" smtClean="0"/>
              <a:t>Privacy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2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D8B9A03-F013-5F4C-9E27-71DB0648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7" y="365125"/>
            <a:ext cx="10515600" cy="831627"/>
          </a:xfrm>
        </p:spPr>
        <p:txBody>
          <a:bodyPr/>
          <a:lstStyle/>
          <a:p>
            <a:r>
              <a:rPr lang="en-US" dirty="0"/>
              <a:t>Features of a blockchain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B3EF293-A30B-6A43-ACF4-C12E58E0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11967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Distributed consensus</a:t>
            </a:r>
          </a:p>
          <a:p>
            <a:r>
              <a:rPr lang="en-US" dirty="0"/>
              <a:t>Transaction verification</a:t>
            </a:r>
          </a:p>
          <a:p>
            <a:r>
              <a:rPr lang="en-US" dirty="0"/>
              <a:t>Platform for smart contracts</a:t>
            </a:r>
          </a:p>
          <a:p>
            <a:r>
              <a:rPr lang="en-US" dirty="0"/>
              <a:t>Transferring value between peers</a:t>
            </a:r>
          </a:p>
          <a:p>
            <a:r>
              <a:rPr lang="en-US" dirty="0"/>
              <a:t>Generation of cryptocurrency</a:t>
            </a:r>
          </a:p>
          <a:p>
            <a:r>
              <a:rPr lang="en-US" dirty="0"/>
              <a:t>Provider of security</a:t>
            </a:r>
          </a:p>
          <a:p>
            <a:r>
              <a:rPr lang="en-US" dirty="0"/>
              <a:t>Immutability</a:t>
            </a:r>
          </a:p>
          <a:p>
            <a:r>
              <a:rPr lang="en-US" dirty="0"/>
              <a:t>Uniqueness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2FA924-3B19-334B-870F-869787352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Describing the fundamentals of distributed systems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Defining blockchain technology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Understanding how blockchain technology was developed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Detailing the elements of a blockchain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Identifying the benefits and limitations of blockchain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E3F76A5-1546-484A-BEF1-229F5D7A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282430"/>
            <a:ext cx="10515600" cy="877312"/>
          </a:xfrm>
        </p:spPr>
        <p:txBody>
          <a:bodyPr>
            <a:normAutofit/>
          </a:bodyPr>
          <a:lstStyle/>
          <a:p>
            <a:r>
              <a:rPr lang="en-US" dirty="0"/>
              <a:t>Exercise</a:t>
            </a:r>
            <a:endParaRPr lang="en-US" sz="3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EA8CC67-3535-AD47-BC05-2FC1100DD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Think about a scenario where blockchain can solve a challenge at your </a:t>
            </a:r>
            <a:r>
              <a:rPr lang="en-US" dirty="0" smtClean="0"/>
              <a:t>place of work or education, </a:t>
            </a:r>
            <a:r>
              <a:rPr lang="en-US" sz="2000" dirty="0" smtClean="0"/>
              <a:t>or </a:t>
            </a:r>
            <a:r>
              <a:rPr lang="en-US" sz="2000" dirty="0"/>
              <a:t>in your community.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Read the Bitcoin paper at </a:t>
            </a:r>
            <a:r>
              <a:rPr lang="en-US" sz="2000" u="sng" dirty="0">
                <a:solidFill>
                  <a:srgbClr val="0000FF"/>
                </a:solidFill>
                <a:latin typeface="Lucida Console" panose="020B0609040504020204" pitchFamily="49" charset="0"/>
                <a:hlinkClick r:id="rId2"/>
              </a:rPr>
              <a:t>https://bitcoin.org/bitcoin.pdf</a:t>
            </a:r>
            <a:endParaRPr lang="en-US" sz="2000" u="sng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2FA924-3B19-334B-870F-869787352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286B79-9648-EE45-BD47-1494585BF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72E5761-29F9-DF43-853C-BBC35CE1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US" sz="3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1384C24-A771-164F-90F8-09158679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000" dirty="0"/>
              <a:t>In this presentation, we: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Covered the d</a:t>
            </a:r>
            <a:r>
              <a:rPr lang="en-US" sz="2000" dirty="0"/>
              <a:t>esign of a distributed system </a:t>
            </a:r>
            <a:r>
              <a:rPr lang="en-US" dirty="0"/>
              <a:t>and</a:t>
            </a:r>
            <a:r>
              <a:rPr lang="en-US" sz="2000" dirty="0"/>
              <a:t> </a:t>
            </a:r>
            <a:r>
              <a:rPr lang="en-US" dirty="0"/>
              <a:t>f</a:t>
            </a:r>
            <a:r>
              <a:rPr lang="en-US" sz="2000" dirty="0"/>
              <a:t>aults in distributed systems.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Defined </a:t>
            </a:r>
            <a:r>
              <a:rPr lang="en-US" sz="2000" dirty="0"/>
              <a:t>blockchain as a distributed ledger—a replicated digital ledger which is immutable and updateable only via consensus.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Introduced precursors to </a:t>
            </a:r>
            <a:r>
              <a:rPr lang="en-US" dirty="0"/>
              <a:t>b</a:t>
            </a:r>
            <a:r>
              <a:rPr lang="en-US" sz="2000" dirty="0"/>
              <a:t>lockchain technology such as hash functions, consensus mechanisms, Hashcash, and e-cash schemes.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Explored various elements of a blockchain, such as addresses, peer-to-peer networks, blocks, and transactions.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Considered the benefits and limitations of blockchain technology.</a:t>
            </a:r>
          </a:p>
        </p:txBody>
      </p:sp>
    </p:spTree>
    <p:extLst>
      <p:ext uri="{BB962C8B-B14F-4D97-AF65-F5344CB8AC3E}">
        <p14:creationId xmlns:p14="http://schemas.microsoft.com/office/powerpoint/2010/main" val="39214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71CBF-6379-6144-9230-DD7A8679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887ACC-4876-104B-8507-129C6DBC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Blockchain is a new revolutionary technology that will change our lives. In this chapter we will cover the theory of </a:t>
            </a:r>
            <a:r>
              <a:rPr lang="en-US" dirty="0" err="1"/>
              <a:t>blockchain</a:t>
            </a:r>
            <a:r>
              <a:rPr lang="en-US" dirty="0"/>
              <a:t> technology, and its technical foundations.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2A6A42-78A0-2C46-8C05-9CBA1E6D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2732FAD-C005-484D-99AD-FC7EF15E928F}"/>
              </a:ext>
            </a:extLst>
          </p:cNvPr>
          <p:cNvSpPr txBox="1">
            <a:spLocks/>
          </p:cNvSpPr>
          <p:nvPr/>
        </p:nvSpPr>
        <p:spPr>
          <a:xfrm>
            <a:off x="476075" y="202163"/>
            <a:ext cx="10515600" cy="939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sz="3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6525AB-F33C-7C48-973E-0EA9787B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0" y="2778887"/>
            <a:ext cx="2550289" cy="3187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3438AF-B332-9D4D-B3FC-77B6BAA5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29" y="2768235"/>
            <a:ext cx="1805402" cy="1805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3EDB07-EA66-804E-8C3A-65CFCBFE7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014" y="2778887"/>
            <a:ext cx="2562165" cy="1769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2B74970-B5D5-324F-A1A5-A9BD18451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545" y="4702543"/>
            <a:ext cx="2342405" cy="1264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18E750-686D-C340-94F6-B1A4FDD13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867" y="4625828"/>
            <a:ext cx="2893312" cy="1340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BD269F9-C858-374D-A124-3C6A837C4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361" y="2778887"/>
            <a:ext cx="1700812" cy="31878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B1C3653-5283-BC4B-8951-C628D40A5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950" y="4702543"/>
            <a:ext cx="1339614" cy="1281201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EEF46FA-9B2E-444B-9A98-165BE86E2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5720" y="2768235"/>
            <a:ext cx="1555536" cy="191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314920-F12B-8B4F-8B62-75375E49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555DC7-9014-0A4C-AA7F-28AA98CE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distributed system is a computing paradigm whereby two or more nodes work with </a:t>
            </a:r>
            <a:r>
              <a:rPr lang="en-US" dirty="0" smtClean="0"/>
              <a:t>one another, </a:t>
            </a:r>
            <a:r>
              <a:rPr lang="en-US" dirty="0"/>
              <a:t>in a coordinated </a:t>
            </a:r>
            <a:r>
              <a:rPr lang="en-US" dirty="0" smtClean="0"/>
              <a:t>fashion, </a:t>
            </a:r>
            <a:r>
              <a:rPr lang="en-US" dirty="0"/>
              <a:t>to achieve a common outcome. </a:t>
            </a:r>
          </a:p>
          <a:p>
            <a:r>
              <a:rPr lang="en-US" dirty="0"/>
              <a:t>A distributed system is modeled in such a way that end users see it as a single logical platform. </a:t>
            </a:r>
          </a:p>
          <a:p>
            <a:r>
              <a:rPr lang="en-US" dirty="0" smtClean="0"/>
              <a:t>Examples include c</a:t>
            </a:r>
            <a:r>
              <a:rPr lang="en-US" dirty="0" smtClean="0"/>
              <a:t>lusters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 smtClean="0"/>
              <a:t> clouds.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95BA53-F328-D64E-9259-B4A786605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1097A83-8A5B-804A-BA40-C32F158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4" y="247432"/>
            <a:ext cx="4990168" cy="1352751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The Byzantine Generals problem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37B7218-F879-864C-9BA6-FF3FB6B4EE78}"/>
              </a:ext>
            </a:extLst>
          </p:cNvPr>
          <p:cNvSpPr txBox="1"/>
          <p:nvPr/>
        </p:nvSpPr>
        <p:spPr>
          <a:xfrm>
            <a:off x="4468415" y="5543583"/>
            <a:ext cx="349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Attack or retreat?</a:t>
            </a:r>
          </a:p>
          <a:p>
            <a:r>
              <a:rPr lang="en-US" sz="2400" dirty="0"/>
              <a:t>Consensus required to win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7EDE8B-7DA7-0D40-93A1-37661091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83" y="2392275"/>
            <a:ext cx="1734149" cy="14417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C5E3FC6-FC37-494D-80F0-3A982E2C4124}"/>
              </a:ext>
            </a:extLst>
          </p:cNvPr>
          <p:cNvGrpSpPr/>
          <p:nvPr/>
        </p:nvGrpSpPr>
        <p:grpSpPr>
          <a:xfrm>
            <a:off x="3248149" y="3742264"/>
            <a:ext cx="1135812" cy="1548997"/>
            <a:chOff x="3248149" y="3742264"/>
            <a:chExt cx="1135812" cy="1548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3C8E4FD-7C2F-D547-A716-E73BA8F2A0CF}"/>
                </a:ext>
              </a:extLst>
            </p:cNvPr>
            <p:cNvGrpSpPr/>
            <p:nvPr/>
          </p:nvGrpSpPr>
          <p:grpSpPr>
            <a:xfrm>
              <a:off x="3355860" y="4074689"/>
              <a:ext cx="1028101" cy="1216572"/>
              <a:chOff x="3355860" y="4074689"/>
              <a:chExt cx="1028101" cy="121657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E4262855-11C3-AD44-85FF-506175186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6663" y="4074689"/>
                <a:ext cx="707298" cy="104014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34870FF8-115F-7442-A95C-D8CDA2443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860" y="4452845"/>
                <a:ext cx="570123" cy="83841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FA224BA-AE39-344E-9F04-00B080A56191}"/>
                </a:ext>
              </a:extLst>
            </p:cNvPr>
            <p:cNvSpPr txBox="1"/>
            <p:nvPr/>
          </p:nvSpPr>
          <p:spPr>
            <a:xfrm>
              <a:off x="3925983" y="3754129"/>
              <a:ext cx="249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?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9C0B300-53FD-824D-98C0-E2DB3DA95240}"/>
                </a:ext>
              </a:extLst>
            </p:cNvPr>
            <p:cNvSpPr txBox="1"/>
            <p:nvPr/>
          </p:nvSpPr>
          <p:spPr>
            <a:xfrm>
              <a:off x="3248149" y="3742264"/>
              <a:ext cx="857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6"/>
                  </a:solidFill>
                </a:rPr>
                <a:t>Attack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87442D9-DB52-4B44-8AEC-EEE8B438DE0A}"/>
              </a:ext>
            </a:extLst>
          </p:cNvPr>
          <p:cNvGrpSpPr/>
          <p:nvPr/>
        </p:nvGrpSpPr>
        <p:grpSpPr>
          <a:xfrm>
            <a:off x="2280242" y="1488416"/>
            <a:ext cx="1396421" cy="1847051"/>
            <a:chOff x="2280242" y="1488416"/>
            <a:chExt cx="1396421" cy="18470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9C8548DA-510C-7C45-AC43-8FA8B34B35DB}"/>
                </a:ext>
              </a:extLst>
            </p:cNvPr>
            <p:cNvGrpSpPr/>
            <p:nvPr/>
          </p:nvGrpSpPr>
          <p:grpSpPr>
            <a:xfrm>
              <a:off x="2280242" y="1872204"/>
              <a:ext cx="1396421" cy="1463263"/>
              <a:chOff x="2280242" y="1872204"/>
              <a:chExt cx="1396421" cy="146326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F542AFE6-729A-2A4D-ABE4-7DE2A6229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9365" y="1872204"/>
                <a:ext cx="707298" cy="104014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E25BF37-5CBA-CF48-97E4-7959ADCC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0242" y="1898790"/>
                <a:ext cx="707298" cy="104014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978149DE-9209-E64E-8BA9-76CDDF974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084" y="2295323"/>
                <a:ext cx="707298" cy="1040144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29E9A02-882E-1849-8909-C2E7196AB44C}"/>
                </a:ext>
              </a:extLst>
            </p:cNvPr>
            <p:cNvSpPr txBox="1"/>
            <p:nvPr/>
          </p:nvSpPr>
          <p:spPr>
            <a:xfrm>
              <a:off x="3228650" y="1514098"/>
              <a:ext cx="249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?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789F871-AC0A-7648-838C-6EE732DB894F}"/>
                </a:ext>
              </a:extLst>
            </p:cNvPr>
            <p:cNvSpPr txBox="1"/>
            <p:nvPr/>
          </p:nvSpPr>
          <p:spPr>
            <a:xfrm>
              <a:off x="2396358" y="1488416"/>
              <a:ext cx="995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Retreat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7857459-2045-F144-9408-DCD9AEDBFE48}"/>
              </a:ext>
            </a:extLst>
          </p:cNvPr>
          <p:cNvGrpSpPr/>
          <p:nvPr/>
        </p:nvGrpSpPr>
        <p:grpSpPr>
          <a:xfrm>
            <a:off x="7650159" y="3133143"/>
            <a:ext cx="1681443" cy="2187604"/>
            <a:chOff x="7650159" y="3133143"/>
            <a:chExt cx="1681443" cy="21876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D84D33AE-4C21-E34F-9D27-C79CCD20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225340" y="3954184"/>
              <a:ext cx="753978" cy="10401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49C8F48-2E33-4D4A-9D6D-090A9B77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650159" y="3507392"/>
              <a:ext cx="753978" cy="10401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B0D524D4-6871-494A-AD94-7F50DDDA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24939" y="4483830"/>
              <a:ext cx="606663" cy="8369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06BE3B3F-1331-9A42-A49F-86EF0E1F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602329" y="3693775"/>
              <a:ext cx="606663" cy="83691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901EBC1-7FE4-EE44-BAB0-893B5F48C75C}"/>
                </a:ext>
              </a:extLst>
            </p:cNvPr>
            <p:cNvSpPr txBox="1"/>
            <p:nvPr/>
          </p:nvSpPr>
          <p:spPr>
            <a:xfrm>
              <a:off x="8789920" y="3133143"/>
              <a:ext cx="249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?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521CEEF-85FF-7142-BEE1-907EBBA50ADC}"/>
                </a:ext>
              </a:extLst>
            </p:cNvPr>
            <p:cNvSpPr txBox="1"/>
            <p:nvPr/>
          </p:nvSpPr>
          <p:spPr>
            <a:xfrm>
              <a:off x="8005409" y="3133143"/>
              <a:ext cx="995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Retreat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6B58967-7C75-9040-8903-CE9D6B1A9831}"/>
              </a:ext>
            </a:extLst>
          </p:cNvPr>
          <p:cNvGrpSpPr/>
          <p:nvPr/>
        </p:nvGrpSpPr>
        <p:grpSpPr>
          <a:xfrm>
            <a:off x="5315530" y="606592"/>
            <a:ext cx="1195098" cy="1489827"/>
            <a:chOff x="5312062" y="525484"/>
            <a:chExt cx="1195098" cy="148982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C2D5D7EE-2014-6142-8B65-74ABE3020C0D}"/>
                </a:ext>
              </a:extLst>
            </p:cNvPr>
            <p:cNvGrpSpPr/>
            <p:nvPr/>
          </p:nvGrpSpPr>
          <p:grpSpPr>
            <a:xfrm>
              <a:off x="5443795" y="862209"/>
              <a:ext cx="1063365" cy="1153102"/>
              <a:chOff x="5443795" y="862209"/>
              <a:chExt cx="1063365" cy="115310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07F8B46E-20CF-5346-8416-00A923390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443795" y="862209"/>
                <a:ext cx="753978" cy="104014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1646C759-013E-B941-A340-9225CD992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783774" y="1017370"/>
                <a:ext cx="723386" cy="99794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DEDE7CA-E7A8-D44B-AFA7-281ADE4B28DB}"/>
                </a:ext>
              </a:extLst>
            </p:cNvPr>
            <p:cNvSpPr txBox="1"/>
            <p:nvPr/>
          </p:nvSpPr>
          <p:spPr>
            <a:xfrm>
              <a:off x="5312062" y="525484"/>
              <a:ext cx="1024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6"/>
                  </a:solidFill>
                </a:rPr>
                <a:t>Attack</a:t>
              </a:r>
              <a:r>
                <a:rPr lang="en-US" sz="2000" b="1" dirty="0"/>
                <a:t>?</a:t>
              </a:r>
              <a:endParaRPr lang="en-US" b="1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EBB65D92-EFC6-7D4B-BCB3-4E782C0DE81F}"/>
              </a:ext>
            </a:extLst>
          </p:cNvPr>
          <p:cNvGrpSpPr/>
          <p:nvPr/>
        </p:nvGrpSpPr>
        <p:grpSpPr>
          <a:xfrm>
            <a:off x="7531068" y="1017370"/>
            <a:ext cx="2101573" cy="1818369"/>
            <a:chOff x="7531068" y="1017370"/>
            <a:chExt cx="2101573" cy="181836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D2F90696-3106-B645-AC4D-F7510A0C01BB}"/>
                </a:ext>
              </a:extLst>
            </p:cNvPr>
            <p:cNvGrpSpPr/>
            <p:nvPr/>
          </p:nvGrpSpPr>
          <p:grpSpPr>
            <a:xfrm>
              <a:off x="7964906" y="1351506"/>
              <a:ext cx="1667735" cy="1484233"/>
              <a:chOff x="7964906" y="1351506"/>
              <a:chExt cx="1667735" cy="148423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93DB95BA-FAE4-7B4A-AE7B-B3D3BD494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964906" y="1351506"/>
                <a:ext cx="753978" cy="104014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939399AC-0A73-E640-ABDD-9E5D142E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537591" y="1574865"/>
                <a:ext cx="604370" cy="83375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2D298072-86F2-8743-BC3C-F50B93A3F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028271" y="1495240"/>
                <a:ext cx="604370" cy="8337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E9D80C64-7152-A94D-9BE4-6577D6348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914580" y="2001986"/>
                <a:ext cx="604370" cy="833753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4B8BE726-C1D1-D544-8F56-2B724429FE5D}"/>
                </a:ext>
              </a:extLst>
            </p:cNvPr>
            <p:cNvSpPr txBox="1"/>
            <p:nvPr/>
          </p:nvSpPr>
          <p:spPr>
            <a:xfrm>
              <a:off x="8217235" y="1017370"/>
              <a:ext cx="249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?</a:t>
              </a:r>
              <a:endParaRPr 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378B6C9-A1DB-1846-ACED-7637F4269E4F}"/>
                </a:ext>
              </a:extLst>
            </p:cNvPr>
            <p:cNvSpPr txBox="1"/>
            <p:nvPr/>
          </p:nvSpPr>
          <p:spPr>
            <a:xfrm>
              <a:off x="7531068" y="1022363"/>
              <a:ext cx="857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6"/>
                  </a:solidFill>
                </a:rPr>
                <a:t>Attack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87307" y="571363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46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23FF44-1803-A747-8BAB-2E5CE2C71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476" y="579157"/>
            <a:ext cx="540000" cy="288032"/>
          </a:xfrm>
        </p:spPr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1E523B1-5DC8-4E46-8E22-74C9A38CE15B}"/>
              </a:ext>
            </a:extLst>
          </p:cNvPr>
          <p:cNvSpPr txBox="1">
            <a:spLocks/>
          </p:cNvSpPr>
          <p:nvPr/>
        </p:nvSpPr>
        <p:spPr>
          <a:xfrm>
            <a:off x="525462" y="303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 of a distributed system</a:t>
            </a:r>
            <a:r>
              <a:rPr lang="en-GB" sz="3600" dirty="0"/>
              <a:t/>
            </a:r>
            <a:br>
              <a:rPr lang="en-GB" sz="3600" dirty="0"/>
            </a:br>
            <a:endParaRPr lang="en-US" sz="3500" b="1" dirty="0"/>
          </a:p>
        </p:txBody>
      </p:sp>
      <p:pic>
        <p:nvPicPr>
          <p:cNvPr id="6" name="Picture 1" descr="page35image3854624">
            <a:extLst>
              <a:ext uri="{FF2B5EF4-FFF2-40B4-BE49-F238E27FC236}">
                <a16:creationId xmlns:a16="http://schemas.microsoft.com/office/drawing/2014/main" xmlns="" id="{163A6D1F-31A9-3345-8CBD-FEE99F4228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628800"/>
            <a:ext cx="4847132" cy="39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057ABF9-8C07-8545-B5F2-330841965134}"/>
              </a:ext>
            </a:extLst>
          </p:cNvPr>
          <p:cNvSpPr/>
          <p:nvPr/>
        </p:nvSpPr>
        <p:spPr>
          <a:xfrm>
            <a:off x="3081992" y="5896759"/>
            <a:ext cx="570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N4 is a Byzantine node, L2 is broken or a slow network link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104D60-0EC0-7B4F-AD62-3515EFE6D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F0B72F-DF93-3D42-A6B1-5726BA7F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7640" cy="831627"/>
          </a:xfrm>
        </p:spPr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826CC14F-28F5-194A-9EFA-0A728A2A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states that a distributed system cannot have all three of the desired properties simultaneously; that is: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Availability</a:t>
            </a:r>
          </a:p>
          <a:p>
            <a:pPr lvl="1"/>
            <a:r>
              <a:rPr lang="en-US" dirty="0"/>
              <a:t>Partition tolerance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B5759FE-7F6A-C84D-AE2A-027DFEEE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2564904"/>
            <a:ext cx="3805064" cy="38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11BE0F-58DB-BE4C-81D9-F37E548D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FAC8E35-5A05-6F47-9DBE-877A1FC9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00" y="276401"/>
            <a:ext cx="10515600" cy="1064367"/>
          </a:xfrm>
        </p:spPr>
        <p:txBody>
          <a:bodyPr>
            <a:normAutofit/>
          </a:bodyPr>
          <a:lstStyle/>
          <a:p>
            <a:r>
              <a:rPr lang="en-US" dirty="0"/>
              <a:t>Types of faults in distributed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597A204-FE33-0941-8E60-43EE8E2B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Fail-stop faults (crash faults)</a:t>
            </a:r>
          </a:p>
          <a:p>
            <a:pPr lvl="1"/>
            <a:r>
              <a:rPr lang="en-US" dirty="0" smtClean="0"/>
              <a:t>Where components crash or cease to operate</a:t>
            </a:r>
          </a:p>
          <a:p>
            <a:pPr lvl="1"/>
            <a:r>
              <a:rPr lang="en-US" dirty="0" smtClean="0"/>
              <a:t>Simpler </a:t>
            </a:r>
            <a:r>
              <a:rPr lang="en-US" dirty="0"/>
              <a:t>to deal </a:t>
            </a:r>
            <a:r>
              <a:rPr lang="en-US" dirty="0" smtClean="0"/>
              <a:t>with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Byzantine faults</a:t>
            </a:r>
          </a:p>
          <a:p>
            <a:pPr lvl="1"/>
            <a:r>
              <a:rPr lang="en-US" dirty="0" smtClean="0"/>
              <a:t>Where components are potentially untrustworthy or malicious</a:t>
            </a:r>
          </a:p>
          <a:p>
            <a:pPr lvl="1"/>
            <a:r>
              <a:rPr lang="en-US" dirty="0" smtClean="0"/>
              <a:t>Difficult </a:t>
            </a:r>
            <a:r>
              <a:rPr lang="en-US" dirty="0"/>
              <a:t>to deal with</a:t>
            </a:r>
          </a:p>
        </p:txBody>
      </p:sp>
    </p:spTree>
    <p:extLst>
      <p:ext uri="{BB962C8B-B14F-4D97-AF65-F5344CB8AC3E}">
        <p14:creationId xmlns:p14="http://schemas.microsoft.com/office/powerpoint/2010/main" val="34685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B65461-7C46-0748-A0C2-321A59161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C61D09F-222D-7942-897F-A0D6603D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</p:spPr>
        <p:txBody>
          <a:bodyPr>
            <a:normAutofit/>
          </a:bodyPr>
          <a:lstStyle/>
          <a:p>
            <a:r>
              <a:rPr lang="en-US" dirty="0"/>
              <a:t>Defining ‘Blockchain’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5FC0A2-E211-FC44-8914-68A2796504CB}"/>
              </a:ext>
            </a:extLst>
          </p:cNvPr>
          <p:cNvSpPr/>
          <p:nvPr/>
        </p:nvSpPr>
        <p:spPr>
          <a:xfrm>
            <a:off x="870818" y="1973178"/>
            <a:ext cx="824951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Layman's definition: </a:t>
            </a:r>
            <a:r>
              <a:rPr lang="en-US" sz="2000" dirty="0"/>
              <a:t>Blockchain is an ever-growing, secure, shared recordkeeping system in which each user of the data holds a copy of the records, which can only be updated if all parties involved in a transaction agree to update.</a:t>
            </a:r>
          </a:p>
          <a:p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Technical definition: </a:t>
            </a:r>
            <a:r>
              <a:rPr lang="en-US" sz="2000" dirty="0"/>
              <a:t>Blockchain is a peer-to-peer distributed ledger that is cryptographically-secure, append-only, immutable (extremely hard to change), and updateable only via consensus or agreement among peers. 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6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706</Words>
  <Application>Microsoft Office PowerPoint</Application>
  <PresentationFormat>Widescreen</PresentationFormat>
  <Paragraphs>156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Lucida Console</vt:lpstr>
      <vt:lpstr>Open Sans</vt:lpstr>
      <vt:lpstr>Palatino Linotype</vt:lpstr>
      <vt:lpstr>Packt Training</vt:lpstr>
      <vt:lpstr>Mastering Blockchain Third Edition</vt:lpstr>
      <vt:lpstr>Outline</vt:lpstr>
      <vt:lpstr>Introduction</vt:lpstr>
      <vt:lpstr>Introducing distributed computing</vt:lpstr>
      <vt:lpstr>The Byzantine Generals problem</vt:lpstr>
      <vt:lpstr>PowerPoint Presentation</vt:lpstr>
      <vt:lpstr>CAP theorem</vt:lpstr>
      <vt:lpstr>Types of faults in distributed systems</vt:lpstr>
      <vt:lpstr>Defining ‘Blockchain’</vt:lpstr>
      <vt:lpstr>Blockchain definition</vt:lpstr>
      <vt:lpstr>How did blockchain technology develop?</vt:lpstr>
      <vt:lpstr>Architectural view of Blockchain</vt:lpstr>
      <vt:lpstr>PowerPoint Presentation</vt:lpstr>
      <vt:lpstr>Generic elements of a blockchain</vt:lpstr>
      <vt:lpstr>How a blockchain works</vt:lpstr>
      <vt:lpstr>Generic block structure</vt:lpstr>
      <vt:lpstr>Benefits of blockchain</vt:lpstr>
      <vt:lpstr>Limitations of blockchain</vt:lpstr>
      <vt:lpstr>Features of a blockchain 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70</cp:revision>
  <cp:lastPrinted>2018-06-05T12:50:25Z</cp:lastPrinted>
  <dcterms:created xsi:type="dcterms:W3CDTF">2018-06-05T09:17:37Z</dcterms:created>
  <dcterms:modified xsi:type="dcterms:W3CDTF">2020-09-10T15:31:50Z</dcterms:modified>
</cp:coreProperties>
</file>